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57" r:id="rId6"/>
    <p:sldId id="258" r:id="rId7"/>
    <p:sldId id="271" r:id="rId8"/>
    <p:sldId id="272" r:id="rId9"/>
    <p:sldId id="259" r:id="rId10"/>
    <p:sldId id="260" r:id="rId11"/>
    <p:sldId id="273" r:id="rId12"/>
    <p:sldId id="261" r:id="rId13"/>
    <p:sldId id="262" r:id="rId14"/>
    <p:sldId id="263" r:id="rId15"/>
    <p:sldId id="274" r:id="rId16"/>
    <p:sldId id="264" r:id="rId17"/>
    <p:sldId id="275" r:id="rId18"/>
    <p:sldId id="276" r:id="rId19"/>
    <p:sldId id="265" r:id="rId20"/>
    <p:sldId id="26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E484-4212-4D75-B874-F65002988FA8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C0FA8-6459-43F5-B78B-9FB034BCFA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944562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</a:rPr>
              <a:t>স্বাগতম সকলকে </a:t>
            </a:r>
            <a:endParaRPr lang="en-US" sz="4000" dirty="0"/>
          </a:p>
        </p:txBody>
      </p:sp>
      <p:pic>
        <p:nvPicPr>
          <p:cNvPr id="4" name="Content Placeholder 3" descr="pul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600" y="1295400"/>
            <a:ext cx="7038877" cy="4648199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705600" cy="792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মসুর ডাল চাষ </a:t>
            </a:r>
            <a:r>
              <a:rPr lang="bn-BD" dirty="0" smtClean="0"/>
              <a:t>পদ্ধতি(চলমান)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bn-BD" dirty="0" smtClean="0"/>
              <a:t>৪) মসুরের জাত নির্বাচনঃ দানার আকৃতি অনুসারে মসুর দুই ধরনের ,ছোট দানা ও বড় দানার মসুর ডাল । বাংলাদেশে  বরিশাল জেলায় উৎকৃষ্ট মসুর ডাল উৎপন্ন হয় তাই একে বরিশাল মসুরী বলে । এছাড়া, বারি মসুর-১,২ ও ৩ এবং বিনা মসুর ১,২ ও ৬ খুবই উন্নত জাত । </a:t>
            </a:r>
          </a:p>
          <a:p>
            <a:pPr algn="just"/>
            <a:r>
              <a:rPr lang="bn-BD" dirty="0" smtClean="0"/>
              <a:t>৫) বীজ বপন ঃ </a:t>
            </a:r>
          </a:p>
          <a:p>
            <a:pPr algn="just"/>
            <a:r>
              <a:rPr lang="bn-BD" dirty="0" smtClean="0"/>
              <a:t>ক) বীজ বপনের </a:t>
            </a:r>
            <a:r>
              <a:rPr lang="bn-BD" dirty="0" smtClean="0"/>
              <a:t>সময়ঃ রবি </a:t>
            </a:r>
            <a:r>
              <a:rPr lang="bn-BD" dirty="0" smtClean="0"/>
              <a:t>মৌসুম অর্থাৎ অক্টোবরের শেষ সপ্তাহ বা নভেম্বরের প্রথম সপ্তাহ মসুর বোনার উপযুক্ত সময়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048000" y="457200"/>
            <a:ext cx="3200400" cy="1752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কর্মপত্র 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২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362200"/>
            <a:ext cx="7086600" cy="685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জোড়ায় জোড়ায় কাজ            সময়ঃ ৩ মিনিট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90600" y="3810000"/>
            <a:ext cx="7162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arenR"/>
            </a:pPr>
            <a:r>
              <a:rPr lang="bn-BD" sz="2400" b="1" dirty="0" smtClean="0">
                <a:solidFill>
                  <a:srgbClr val="FFFF00"/>
                </a:solidFill>
              </a:rPr>
              <a:t>মসুর ডালের ২টি উন্নত জাতের নাম বল ।</a:t>
            </a:r>
          </a:p>
          <a:p>
            <a:pPr marL="342900" indent="-342900" algn="just">
              <a:buAutoNum type="arabicParenR"/>
            </a:pPr>
            <a:r>
              <a:rPr lang="bn-BD" sz="2400" b="1" dirty="0" smtClean="0">
                <a:solidFill>
                  <a:srgbClr val="FFFF00"/>
                </a:solidFill>
              </a:rPr>
              <a:t> মসুর ডালের বীজ বপনের উপযুক্ত সময় কখন ? 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3400" y="3124200"/>
            <a:ext cx="533400" cy="5334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allAtOnce" animBg="1"/>
      <p:bldP spid="4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629400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মসুর ডাল চাষ পদ্ধতি(চলমান)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খ)বীজের হার ঃ ৩০-৩৫কেজি/হেক্টর </a:t>
            </a:r>
          </a:p>
          <a:p>
            <a:r>
              <a:rPr lang="bn-BD" dirty="0" smtClean="0"/>
              <a:t>গ)বীজ বপণ ঃ পরিপক্ব ও নীরোগ বীজ জমিতে সমানভাবে ছিটিয়ে বুনতে হবে এবং অতঃপর একটি চাষ দিয়ে ঢেকে দিতে হবে । </a:t>
            </a:r>
          </a:p>
          <a:p>
            <a:r>
              <a:rPr lang="bn-BD" dirty="0" smtClean="0"/>
              <a:t>ঘ)বীজ বপনের দূরত্ব ঃ </a:t>
            </a:r>
          </a:p>
          <a:p>
            <a:r>
              <a:rPr lang="bn-BD" dirty="0" smtClean="0"/>
              <a:t>সার থেকে সারি-৩০সেমি </a:t>
            </a:r>
          </a:p>
          <a:p>
            <a:r>
              <a:rPr lang="bn-BD" dirty="0" smtClean="0"/>
              <a:t>গাছ হতে গাছ -৮-১০ সেমি </a:t>
            </a:r>
          </a:p>
          <a:p>
            <a:r>
              <a:rPr lang="bn-BD" dirty="0" smtClean="0"/>
              <a:t>ঙ) বপনের গভীরতা ঃ ১.৫-২.৫ সেমি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477000" cy="563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মসুর ডাল উৎপাদন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629400" cy="4754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bn-BD" dirty="0" smtClean="0"/>
              <a:t>৬) আন্তপরিচর্যা ঃ </a:t>
            </a:r>
          </a:p>
          <a:p>
            <a:r>
              <a:rPr lang="bn-BD" dirty="0" smtClean="0"/>
              <a:t>ক)আগাছা নিধন ঃ বপনের ১৫ দিন পর থেকে পর পর ৩বার নিড়ানী দিতে হবে </a:t>
            </a:r>
          </a:p>
          <a:p>
            <a:r>
              <a:rPr lang="bn-BD" dirty="0" smtClean="0"/>
              <a:t>খ)পাতলা করন ঃ চারা ৫-৭ সেমি হওয়ার পর অতিরিক্ত চারা হাত দিয়ে তুলে পাতলাকরন করে দিতে হবে । </a:t>
            </a:r>
          </a:p>
          <a:p>
            <a:r>
              <a:rPr lang="bn-BD" dirty="0" smtClean="0"/>
              <a:t>গ)সেচ ঃ চারা রোপণের ৬-৭দিন পর,ফুল ফোটার ২-৩ দিন পর ও শুটি গঠনের সময় মোট ৪বার সেচ দিতে হবে ।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86600" y="1524000"/>
            <a:ext cx="1905000" cy="213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3810000"/>
            <a:ext cx="1752600" cy="2057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7056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মসুর ডাল চাষ পদ্ধতি(চলমান)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600200"/>
          <a:ext cx="7010400" cy="414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65"/>
                <a:gridCol w="2240437"/>
                <a:gridCol w="2601798"/>
              </a:tblGrid>
              <a:tr h="480580">
                <a:tc>
                  <a:txBody>
                    <a:bodyPr/>
                    <a:lstStyle/>
                    <a:p>
                      <a:r>
                        <a:rPr lang="bn-BD" dirty="0" smtClean="0"/>
                        <a:t>সারের নাম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প্রতি শতকে</a:t>
                      </a:r>
                      <a:r>
                        <a:rPr lang="bn-BD" baseline="0" dirty="0" smtClean="0"/>
                        <a:t> পরিমাণ 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প্রয়োগের সময়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803">
                <a:tc>
                  <a:txBody>
                    <a:bodyPr/>
                    <a:lstStyle/>
                    <a:p>
                      <a:r>
                        <a:rPr lang="bn-BD" dirty="0" smtClean="0"/>
                        <a:t>গোবর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৮কেজি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বীজ বপনের ১০-১৫ দিন</a:t>
                      </a:r>
                      <a:r>
                        <a:rPr lang="bn-BD" baseline="0" dirty="0" smtClean="0"/>
                        <a:t> পূর্বে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803">
                <a:tc>
                  <a:txBody>
                    <a:bodyPr/>
                    <a:lstStyle/>
                    <a:p>
                      <a:r>
                        <a:rPr lang="bn-BD" dirty="0" smtClean="0"/>
                        <a:t>ইউরিয়া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১৮০</a:t>
                      </a:r>
                      <a:r>
                        <a:rPr lang="bn-BD" baseline="0" dirty="0" smtClean="0"/>
                        <a:t> গ্রাম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 ভাগে ভাগ করে</a:t>
                      </a:r>
                      <a:r>
                        <a:rPr lang="bn-BD" baseline="0" dirty="0" smtClean="0"/>
                        <a:t> </a:t>
                      </a:r>
                      <a:r>
                        <a:rPr lang="bn-BD" dirty="0" smtClean="0"/>
                        <a:t>শেষ</a:t>
                      </a:r>
                      <a:r>
                        <a:rPr lang="bn-BD" baseline="0" dirty="0" smtClean="0"/>
                        <a:t> চাষের সময় ১ ভাগ আর বাকি ২ভাগ চারা রোপনের ১৫ দিন পর ও ৩০ দিন পর দিতে হবে ।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803">
                <a:tc>
                  <a:txBody>
                    <a:bodyPr/>
                    <a:lstStyle/>
                    <a:p>
                      <a:r>
                        <a:rPr lang="bn-BD" dirty="0" smtClean="0"/>
                        <a:t>টিএসপি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৫০০ গ্রাম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শেষ</a:t>
                      </a:r>
                      <a:r>
                        <a:rPr lang="bn-BD" baseline="0" dirty="0" smtClean="0"/>
                        <a:t> চাষের সময়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803">
                <a:tc>
                  <a:txBody>
                    <a:bodyPr/>
                    <a:lstStyle/>
                    <a:p>
                      <a:r>
                        <a:rPr lang="bn-BD" dirty="0" smtClean="0"/>
                        <a:t>এমওপি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১৮০ গ্রাম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শেষ</a:t>
                      </a:r>
                      <a:r>
                        <a:rPr lang="bn-BD" baseline="0" dirty="0" smtClean="0"/>
                        <a:t> চাষের সময়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803">
                <a:tc>
                  <a:txBody>
                    <a:bodyPr/>
                    <a:lstStyle/>
                    <a:p>
                      <a:r>
                        <a:rPr lang="bn-BD" dirty="0" smtClean="0"/>
                        <a:t>জিপসাম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৩৪০ গ্রাম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শেষ</a:t>
                      </a:r>
                      <a:r>
                        <a:rPr lang="bn-BD" baseline="0" dirty="0" smtClean="0"/>
                        <a:t> চাষের সময়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9803">
                <a:tc>
                  <a:txBody>
                    <a:bodyPr/>
                    <a:lstStyle/>
                    <a:p>
                      <a:r>
                        <a:rPr lang="bn-BD" dirty="0" smtClean="0"/>
                        <a:t>দস্তা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৩৪৫গ্রাম 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শেষ</a:t>
                      </a:r>
                      <a:r>
                        <a:rPr lang="bn-BD" baseline="0" dirty="0" smtClean="0"/>
                        <a:t> চাষের সময়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1066800"/>
            <a:ext cx="3886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সার ব্যবস্থাপনা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1600200"/>
            <a:ext cx="14478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810000"/>
            <a:ext cx="71628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/>
              <a:t>মুসুর ডাল চাষে,  হেক্টর প্রতি জমিতে ইউরিয়া সার প্রয়োগ বিধির উপর একটি ফ্লো-চার্ট তৈরি কর । </a:t>
            </a:r>
            <a:endParaRPr lang="en-US" sz="3200" dirty="0"/>
          </a:p>
        </p:txBody>
      </p:sp>
      <p:sp>
        <p:nvSpPr>
          <p:cNvPr id="7" name="Down Arrow 6"/>
          <p:cNvSpPr/>
          <p:nvPr/>
        </p:nvSpPr>
        <p:spPr>
          <a:xfrm>
            <a:off x="2819400" y="228600"/>
            <a:ext cx="3810000" cy="15240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কর্মপত্র </a:t>
            </a:r>
          </a:p>
          <a:p>
            <a:pPr algn="ctr"/>
            <a:r>
              <a:rPr lang="bn-BD" sz="3200" dirty="0" smtClean="0"/>
              <a:t>৩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90600" y="1981200"/>
            <a:ext cx="7010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দলীয় কাজ               সময়ঃ ৩মিনিট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267200" y="2971800"/>
            <a:ext cx="685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allAtOnce" animBg="1"/>
      <p:bldP spid="8" grpId="0" build="p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914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 smtClean="0"/>
              <a:t>মসুর ডাল চাষ পদ্ধতি (চলমান)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4419600" cy="365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n-BD" sz="2400" dirty="0" smtClean="0"/>
              <a:t>ঙ)পোকা দমন ঃ মসুরের গাছে মূলত জাব পোকা ও ফলছেদক পোকা আক্রমণ করে । তাই জাব পোকা প্রতিকারের জন্য ম্যালাথিয়ন-৫৭ ইসি এবং ফলছেদক পোকার জন্য রিপকর্ড যথাপোযুক্ত মাত্রায় স্প্রে করতে হবে । </a:t>
            </a:r>
          </a:p>
          <a:p>
            <a:pPr algn="just"/>
            <a:endParaRPr lang="bn-BD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334000" y="1524000"/>
            <a:ext cx="2743200" cy="3657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6248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</a:rPr>
              <a:t>চ) বালাই ব্যবস্থাপনা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133600"/>
          <a:ext cx="624840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657"/>
                <a:gridCol w="1661072"/>
                <a:gridCol w="2754672"/>
              </a:tblGrid>
              <a:tr h="440287">
                <a:tc>
                  <a:txBody>
                    <a:bodyPr/>
                    <a:lstStyle/>
                    <a:p>
                      <a:r>
                        <a:rPr lang="bn-BD" dirty="0" smtClean="0"/>
                        <a:t>রোগের নাম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রোগের কারন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প্রতিকারের বালাইনাশক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275638">
                <a:tc>
                  <a:txBody>
                    <a:bodyPr/>
                    <a:lstStyle/>
                    <a:p>
                      <a:r>
                        <a:rPr lang="bn-BD" dirty="0" smtClean="0"/>
                        <a:t>গোড়া</a:t>
                      </a:r>
                      <a:r>
                        <a:rPr lang="bn-BD" baseline="0" dirty="0" smtClean="0"/>
                        <a:t> পচা রোগ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ছত্রাক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ভিটাভেক্স দ্বারা</a:t>
                      </a:r>
                      <a:r>
                        <a:rPr lang="bn-BD" baseline="0" dirty="0" smtClean="0"/>
                        <a:t> </a:t>
                      </a:r>
                      <a:r>
                        <a:rPr lang="bn-BD" dirty="0" smtClean="0"/>
                        <a:t>বীজ শোধন এবং</a:t>
                      </a:r>
                      <a:r>
                        <a:rPr lang="bn-BD" baseline="0" dirty="0" smtClean="0"/>
                        <a:t> আক্রান্ত গাছে টিল্ট ২৫০ ইসি প্রয়োজনীয় মাত্রায় স্প্রে করতে হবে । </a:t>
                      </a:r>
                      <a:endParaRPr lang="en-US" dirty="0"/>
                    </a:p>
                  </a:txBody>
                  <a:tcPr/>
                </a:tc>
              </a:tr>
              <a:tr h="981260">
                <a:tc>
                  <a:txBody>
                    <a:bodyPr/>
                    <a:lstStyle/>
                    <a:p>
                      <a:r>
                        <a:rPr lang="bn-BD" dirty="0" smtClean="0"/>
                        <a:t>মরিচা</a:t>
                      </a:r>
                      <a:r>
                        <a:rPr lang="bn-BD" baseline="0" dirty="0" smtClean="0"/>
                        <a:t> রোগ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ছত্রাক</a:t>
                      </a:r>
                      <a:r>
                        <a:rPr lang="bn-BD" baseline="0" dirty="0" smtClean="0"/>
                        <a:t> জনিত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ভিটাভেক্স দ্বারা</a:t>
                      </a:r>
                      <a:r>
                        <a:rPr lang="bn-BD" baseline="0" dirty="0" smtClean="0"/>
                        <a:t> </a:t>
                      </a:r>
                      <a:r>
                        <a:rPr lang="bn-BD" dirty="0" smtClean="0"/>
                        <a:t>বীজ শোধন এবং</a:t>
                      </a:r>
                      <a:r>
                        <a:rPr lang="bn-BD" baseline="0" dirty="0" smtClean="0"/>
                        <a:t> ইউরিয়া সার প্রয়োগ বন্ধ করতে হবে  </a:t>
                      </a:r>
                      <a:endParaRPr lang="en-US" dirty="0"/>
                    </a:p>
                  </a:txBody>
                  <a:tcPr/>
                </a:tc>
              </a:tr>
              <a:tr h="1570015">
                <a:tc>
                  <a:txBody>
                    <a:bodyPr/>
                    <a:lstStyle/>
                    <a:p>
                      <a:r>
                        <a:rPr lang="bn-BD" dirty="0" smtClean="0"/>
                        <a:t>ঢলে</a:t>
                      </a:r>
                      <a:r>
                        <a:rPr lang="bn-BD" baseline="0" dirty="0" smtClean="0"/>
                        <a:t> পড়া রোগ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ছত্রাক</a:t>
                      </a:r>
                      <a:r>
                        <a:rPr lang="bn-BD" baseline="0" dirty="0" smtClean="0"/>
                        <a:t>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/>
                        <a:t>ভিটাভেক্স দ্বারা</a:t>
                      </a:r>
                      <a:r>
                        <a:rPr lang="bn-BD" baseline="0" dirty="0" smtClean="0"/>
                        <a:t> </a:t>
                      </a:r>
                      <a:r>
                        <a:rPr lang="bn-BD" dirty="0" smtClean="0"/>
                        <a:t>বীজ শোধন এবং</a:t>
                      </a:r>
                      <a:r>
                        <a:rPr lang="bn-BD" baseline="0" dirty="0" smtClean="0"/>
                        <a:t> আক্রান্ত গাছে টিল্ট ২৫০ ইসি প্রয়োজনীয় মাত্রায় স্প্রে করতে হবে ।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47800" y="457200"/>
            <a:ext cx="6248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মসুর ডাল চাষ পদ্ধতি (চলমান)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1524000"/>
            <a:ext cx="21336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52400" y="2438400"/>
            <a:ext cx="2514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কর্মপত্র ৪ </a:t>
            </a:r>
            <a:endParaRPr lang="en-US" sz="3200" dirty="0"/>
          </a:p>
        </p:txBody>
      </p:sp>
      <p:sp>
        <p:nvSpPr>
          <p:cNvPr id="5" name="Right Arrow Callout 4"/>
          <p:cNvSpPr/>
          <p:nvPr/>
        </p:nvSpPr>
        <p:spPr>
          <a:xfrm>
            <a:off x="2819400" y="1752600"/>
            <a:ext cx="2743200" cy="34290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দলীয় কাজ 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সময়ঃ ৩মিনিট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1524000"/>
            <a:ext cx="2514600" cy="3886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</a:rPr>
              <a:t>মুসুর ডালের ক্ষতিকারক একটি পোকা ও ২টি রোগের নাম লিখ ।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7056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 smtClean="0"/>
              <a:t>মসুর ডাল </a:t>
            </a:r>
            <a:r>
              <a:rPr lang="bn-BD" sz="3600" dirty="0" smtClean="0"/>
              <a:t>চাষ পদ্ধতি (চলমান)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61722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bn-BD" dirty="0" smtClean="0"/>
              <a:t>৭)শস্য সংগ্রহ, মাড়াই ও সংরক্ষণঃ ৮০-৯০ দিনের মধ্যেই ফসল পরিপক্ব হয় এবং মাঠে ৮০ ভাগ ফল পরিপক্ব হলেই ফসল সংগ্রহের উপযুক্ত হয় । মসুর ফাল্গুন থেকে মধ্য চৈত্র মাস পর্যন্ত সংগ্রহ করা যায় । শুটি আলাদা করে শুকিয়ে মাড়াই করে , বীজকে ভালভাবে শুকিয়ে ,পরিষ্কার করে মাটি বা টিনের পাত্রে বায়ুরোধী অবস্থায় সংগ্রহ করা যায় ।</a:t>
            </a:r>
            <a:endParaRPr lang="en-US" dirty="0" smtClean="0"/>
          </a:p>
          <a:p>
            <a:pPr algn="just"/>
            <a:r>
              <a:rPr lang="bn-BD" dirty="0" smtClean="0"/>
              <a:t>৮)ফলন ঃ উন্নত বীজ ও আধুনিক পদ্ধতিতে চাষ করলে হেক্টর প্রতি ১.৫-২ টন মসুর ডাল উৎপন্ন হয় ।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1447800"/>
            <a:ext cx="20574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705600" cy="868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/>
              <a:t>শিক্ষক পরিচিতি </a:t>
            </a:r>
            <a:endParaRPr lang="en-US" b="1" dirty="0"/>
          </a:p>
        </p:txBody>
      </p:sp>
      <p:pic>
        <p:nvPicPr>
          <p:cNvPr id="5" name="Content Placeholder 4" descr="Captu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4019550" cy="4191000"/>
          </a:xfrm>
        </p:spPr>
      </p:pic>
      <p:pic>
        <p:nvPicPr>
          <p:cNvPr id="10" name="Content Placeholder 9" descr="IMG_1793_Perfect3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799" y="1600200"/>
            <a:ext cx="2667001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477000" cy="715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ডালের অর্থনৈতিক গুরুত্ব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dirty="0" smtClean="0"/>
              <a:t>১)ডাল ফসল উদ্ভিজ্জ প্রটিনের প্রধান উৎস </a:t>
            </a:r>
          </a:p>
          <a:p>
            <a:r>
              <a:rPr lang="bn-BD" dirty="0" smtClean="0"/>
              <a:t>২)আমিষের সহজতম ও সল্পমূল্য প্রাপ্ত একমাত্র উৎস ডাল যাকে গরীবের মাংস বলা হয়</a:t>
            </a:r>
          </a:p>
          <a:p>
            <a:r>
              <a:rPr lang="bn-BD" dirty="0" smtClean="0"/>
              <a:t>৩)ডাল লিগিউম জাতীয় ফসল তাই নদীর চর সহ অনুর্বর জমিতে সহজেই চাষ করা যায় ।</a:t>
            </a:r>
          </a:p>
          <a:p>
            <a:r>
              <a:rPr lang="bn-BD" dirty="0" smtClean="0"/>
              <a:t>৪)ডাল ফসল বাতাসের নাইট্রোজেনকে সংবন্ধন করে মাটিতে দেয় ফলে ইউরিয়া সারের ব্যবহার কম প্রয়োজন হয় </a:t>
            </a:r>
          </a:p>
          <a:p>
            <a:r>
              <a:rPr lang="bn-BD" dirty="0" smtClean="0"/>
              <a:t>৫) খাট জাতের উদ্ভিদ বলে অন্য ফসলের সাথে সাথী ফসল হিসেবেও চাষ করা যায় 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048000" y="228600"/>
            <a:ext cx="2819400" cy="1828800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কর্মপত্র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৫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438400"/>
            <a:ext cx="7848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বাড়ির কাজ </a:t>
            </a:r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3733800"/>
            <a:ext cx="69342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পুষ্টির উৎস হিসেবে ডাল জাতীয় ফসলের গুরুত্ব লিখ ।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3352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553200" cy="9445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ধন্যবাদ সকলকে </a:t>
            </a:r>
            <a:endParaRPr lang="en-US" dirty="0"/>
          </a:p>
        </p:txBody>
      </p:sp>
      <p:pic>
        <p:nvPicPr>
          <p:cNvPr id="4" name="Content Placeholder 3" descr="Dal las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062" y="1371600"/>
            <a:ext cx="7381875" cy="417274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629400" cy="1020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</a:rPr>
              <a:t>পাঠ পরিচিতি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239000" cy="42672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bn-BD" b="1" dirty="0" smtClean="0"/>
              <a:t>শ্রেণি ঃ একাদশ </a:t>
            </a:r>
          </a:p>
          <a:p>
            <a:pPr>
              <a:buNone/>
            </a:pPr>
            <a:endParaRPr lang="bn-BD" b="1" dirty="0" smtClean="0"/>
          </a:p>
          <a:p>
            <a:r>
              <a:rPr lang="bn-BD" b="1" dirty="0" smtClean="0"/>
              <a:t>বিষয় ঃ কৃষিশিক্ষা </a:t>
            </a:r>
          </a:p>
          <a:p>
            <a:pPr>
              <a:buNone/>
            </a:pPr>
            <a:endParaRPr lang="bn-BD" b="1" dirty="0" smtClean="0"/>
          </a:p>
          <a:p>
            <a:r>
              <a:rPr lang="bn-BD" b="1" dirty="0" smtClean="0"/>
              <a:t>অধ্যায় ঃ </a:t>
            </a:r>
            <a:r>
              <a:rPr lang="bn-BD" b="1" dirty="0" smtClean="0"/>
              <a:t>৫ম </a:t>
            </a:r>
            <a:r>
              <a:rPr lang="bn-BD" b="1" dirty="0" smtClean="0"/>
              <a:t>   </a:t>
            </a:r>
            <a:endParaRPr lang="bn-BD" b="1" dirty="0" smtClean="0"/>
          </a:p>
          <a:p>
            <a:endParaRPr lang="bn-BD" b="1" dirty="0" smtClean="0"/>
          </a:p>
          <a:p>
            <a:r>
              <a:rPr lang="bn-BD" b="1" dirty="0" smtClean="0"/>
              <a:t>পরিচ্ছেদ ঃ </a:t>
            </a:r>
            <a:r>
              <a:rPr lang="bn-BD" b="1" dirty="0" smtClean="0"/>
              <a:t>দ্বিতীয় </a:t>
            </a:r>
          </a:p>
          <a:p>
            <a:endParaRPr lang="bn-BD" b="1" dirty="0" smtClean="0"/>
          </a:p>
          <a:p>
            <a:r>
              <a:rPr lang="bn-BD" b="1" dirty="0" smtClean="0"/>
              <a:t>সময় ঃ ৬০ মিনিট </a:t>
            </a:r>
            <a:endParaRPr lang="bn-BD" b="1" dirty="0" smtClean="0"/>
          </a:p>
          <a:p>
            <a:pPr>
              <a:buNone/>
            </a:pPr>
            <a:r>
              <a:rPr lang="bn-BD" dirty="0" smtClean="0"/>
              <a:t> </a:t>
            </a:r>
          </a:p>
          <a:p>
            <a:endParaRPr lang="bn-BD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6294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295400"/>
            <a:ext cx="7239000" cy="441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endParaRPr lang="bn-BD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ডাল জাতীয় ফসল কি উদাহরণসহ বলতে পারবে ।</a:t>
            </a:r>
          </a:p>
          <a:p>
            <a:pPr algn="just"/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ডাল জাতীয় ফসলের বৈষিষ্ট্য বলতে পারবে </a:t>
            </a:r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।</a:t>
            </a:r>
          </a:p>
          <a:p>
            <a:pPr algn="just"/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মসুর ডাল চাষ পদ্ধতি ব্যাখ্যা করতে পারবে । </a:t>
            </a:r>
          </a:p>
          <a:p>
            <a:pPr algn="just">
              <a:buFont typeface="Wingdings" pitchFamily="2" charset="2"/>
              <a:buChar char="v"/>
            </a:pPr>
            <a:endParaRPr lang="bn-BD" sz="2400" dirty="0" smtClean="0">
              <a:solidFill>
                <a:schemeClr val="tx1"/>
              </a:solidFill>
              <a:latin typeface="NeedlePointSew-Plai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মসুর ডালের রোগ ও বালাই ব্যবস্থাপনা লিখতে পারবে ।</a:t>
            </a:r>
          </a:p>
          <a:p>
            <a:pPr algn="just"/>
            <a:endParaRPr lang="bn-BD" sz="2400" dirty="0" smtClean="0">
              <a:solidFill>
                <a:schemeClr val="tx1"/>
              </a:solidFill>
              <a:latin typeface="NeedlePointSew-Plain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eedlePointSew-Plain" pitchFamily="2" charset="0"/>
              </a:rPr>
              <a:t>ডালের অর্থনৈতিক গুরুত্ব বিশ্লেষণ করতে পারবে ।</a:t>
            </a:r>
            <a:endParaRPr lang="bn-BD" sz="2400" dirty="0" smtClean="0">
              <a:solidFill>
                <a:schemeClr val="tx1"/>
              </a:solidFill>
              <a:latin typeface="NeedlePointSew-Plain" pitchFamily="2" charset="0"/>
            </a:endParaRPr>
          </a:p>
          <a:p>
            <a:pPr algn="just"/>
            <a:endParaRPr lang="bn-BD" sz="2400" dirty="0" smtClean="0">
              <a:solidFill>
                <a:schemeClr val="tx1"/>
              </a:solidFill>
            </a:endParaRPr>
          </a:p>
          <a:p>
            <a:pPr algn="just"/>
            <a:endParaRPr lang="bn-BD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553200" cy="715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ডাল জাতীয় ফসল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15000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bn-BD" dirty="0" smtClean="0"/>
              <a:t>ডাল লিগিউম জাতীয় ফসল যা লিগিমিনোসি পরিবারের অন্তর্ভূক্ত উদ্ভিদ । এই ফসলের শুকনো বীজ যা আহারোপযোগী এবং আমিষে পরিপূর্ণ তাকেই ডাল জাতীয় ফসল বলে । ল্যাটীন ভাষায় </a:t>
            </a:r>
            <a:r>
              <a:rPr lang="en-US" dirty="0" err="1" smtClean="0"/>
              <a:t>Legum</a:t>
            </a:r>
            <a:r>
              <a:rPr lang="en-US" dirty="0" smtClean="0"/>
              <a:t> </a:t>
            </a:r>
            <a:r>
              <a:rPr lang="bn-BD" dirty="0" smtClean="0"/>
              <a:t>অর্থ শুটি বা পড , এজন্য এই ফসলের ফলকে শুটি বা পড বলে ।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962400"/>
          <a:ext cx="7924799" cy="205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245"/>
                <a:gridCol w="1794294"/>
                <a:gridCol w="2654060"/>
                <a:gridCol w="1981200"/>
              </a:tblGrid>
              <a:tr h="591855">
                <a:tc>
                  <a:txBody>
                    <a:bodyPr/>
                    <a:lstStyle/>
                    <a:p>
                      <a:r>
                        <a:rPr lang="bn-BD" dirty="0" smtClean="0"/>
                        <a:t>বাংলা</a:t>
                      </a:r>
                      <a:r>
                        <a:rPr lang="bn-BD" baseline="0" dirty="0" smtClean="0"/>
                        <a:t> নাম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ইংরেজী</a:t>
                      </a:r>
                      <a:r>
                        <a:rPr lang="bn-BD" baseline="0" dirty="0" smtClean="0"/>
                        <a:t> নাম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বৈজ্ঞানিক</a:t>
                      </a:r>
                      <a:r>
                        <a:rPr lang="bn-BD" baseline="0" dirty="0" smtClean="0"/>
                        <a:t> নাম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আমিষের</a:t>
                      </a:r>
                      <a:r>
                        <a:rPr lang="bn-BD" baseline="0" dirty="0" smtClean="0"/>
                        <a:t> পরিমাণ  </a:t>
                      </a:r>
                      <a:endParaRPr lang="en-US" dirty="0"/>
                    </a:p>
                  </a:txBody>
                  <a:tcPr/>
                </a:tc>
              </a:tr>
              <a:tr h="366386">
                <a:tc>
                  <a:txBody>
                    <a:bodyPr/>
                    <a:lstStyle/>
                    <a:p>
                      <a:r>
                        <a:rPr lang="bn-BD" dirty="0" smtClean="0"/>
                        <a:t>মসুর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LenTil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Lens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baseline="0" dirty="0" err="1" smtClean="0"/>
                        <a:t>culinaris</a:t>
                      </a:r>
                      <a:r>
                        <a:rPr lang="en-US" b="1" i="1" baseline="0" dirty="0" smtClean="0"/>
                        <a:t> 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২৫%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66386">
                <a:tc>
                  <a:txBody>
                    <a:bodyPr/>
                    <a:lstStyle/>
                    <a:p>
                      <a:r>
                        <a:rPr lang="bn-BD" dirty="0" smtClean="0"/>
                        <a:t>মুগ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Vigna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radiata</a:t>
                      </a:r>
                      <a:r>
                        <a:rPr lang="en-US" b="1" i="1" dirty="0" smtClean="0"/>
                        <a:t> 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২৪.৫%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66386">
                <a:tc>
                  <a:txBody>
                    <a:bodyPr/>
                    <a:lstStyle/>
                    <a:p>
                      <a:r>
                        <a:rPr lang="bn-BD" dirty="0" smtClean="0"/>
                        <a:t>মাষকলাই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r>
                        <a:rPr lang="en-US" baseline="0" dirty="0" smtClean="0"/>
                        <a:t> gram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Vigna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mungo</a:t>
                      </a:r>
                      <a:r>
                        <a:rPr lang="en-US" b="1" i="1" dirty="0" smtClean="0"/>
                        <a:t> 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২৪% </a:t>
                      </a:r>
                      <a:endParaRPr lang="en-US" dirty="0"/>
                    </a:p>
                  </a:txBody>
                  <a:tcPr/>
                </a:tc>
              </a:tr>
              <a:tr h="366386">
                <a:tc>
                  <a:txBody>
                    <a:bodyPr/>
                    <a:lstStyle/>
                    <a:p>
                      <a:r>
                        <a:rPr lang="bn-BD" dirty="0" smtClean="0"/>
                        <a:t>খেসারী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Grass pea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Lathyrus</a:t>
                      </a:r>
                      <a:r>
                        <a:rPr lang="en-US" b="1" i="1" dirty="0" smtClean="0"/>
                        <a:t> </a:t>
                      </a:r>
                      <a:r>
                        <a:rPr lang="en-US" b="1" i="1" dirty="0" err="1" smtClean="0"/>
                        <a:t>sativus</a:t>
                      </a:r>
                      <a:r>
                        <a:rPr lang="en-US" b="1" i="1" dirty="0" smtClean="0"/>
                        <a:t> 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২৮.২%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48400" y="1676400"/>
            <a:ext cx="2438400" cy="220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1143000"/>
            <a:ext cx="2133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ছবিতে কি দেখছ ??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143000"/>
            <a:ext cx="449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ডাল জাতীয় ফসল কি 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build="allAtOnce" animBg="1"/>
      <p:bldP spid="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81800" cy="7159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ডাল জাতীয় ফসলের বৈশিষ্ট্য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848600" cy="464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bn-BD" sz="2800" dirty="0" smtClean="0"/>
              <a:t>ডাল লিগিউম জাতীয় ফসল এবং এরা পড বা শুটি উৎপাদন করে । </a:t>
            </a:r>
          </a:p>
          <a:p>
            <a:pPr algn="just"/>
            <a:r>
              <a:rPr lang="bn-BD" sz="2800" dirty="0" smtClean="0"/>
              <a:t>এই জাতীয় ফসলের ফলের দানা আমিষসমৃদ্ধ(২০-৩০%) </a:t>
            </a:r>
          </a:p>
          <a:p>
            <a:pPr algn="just"/>
            <a:r>
              <a:rPr lang="bn-BD" sz="2800" dirty="0" smtClean="0"/>
              <a:t>শিকড়ে রাইজোবিয়াম নামক ব্যাকটেরিয়া নডিউল বা গুটি তৈরি করে যা বাতাস থেকে নাইট্রোজেনকে মাটিতে সংবন্ধন ঘটায় এবং মাটির উর্ভরতা বাড়ায় । </a:t>
            </a:r>
          </a:p>
          <a:p>
            <a:pPr algn="just"/>
            <a:r>
              <a:rPr lang="bn-BD" sz="2800" dirty="0" smtClean="0"/>
              <a:t>এই জাতীয় ফসল সবুজ সার হিসেবে ব্যবহার করা হয় </a:t>
            </a:r>
          </a:p>
          <a:p>
            <a:pPr algn="just"/>
            <a:r>
              <a:rPr lang="bn-BD" sz="2800" dirty="0" smtClean="0"/>
              <a:t>বিনা চাষে ও কম উর্বর জমিতেও চাষ করা যায়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09600"/>
            <a:ext cx="64770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এসো নামের সাথে ছবি মিল করি !!!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96000" y="3657600"/>
            <a:ext cx="2286000" cy="2438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4038600"/>
            <a:ext cx="2286000" cy="2438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3962400"/>
            <a:ext cx="2286000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2133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পড বা শুটী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1524000"/>
            <a:ext cx="2133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নডিউল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67400" y="1524000"/>
            <a:ext cx="20574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মুগ ডাল 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889 L 0.26666 -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5 -0.26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6667 L -0.575 -0.177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048000" y="304800"/>
            <a:ext cx="3124200" cy="1828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কর্মপত্র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১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09800"/>
            <a:ext cx="716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একক কাজ        সময়ঃ ২ মিনিট             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990600" y="3886200"/>
            <a:ext cx="7086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নডিউল কি ? </a:t>
            </a:r>
            <a:endParaRPr lang="en-US" sz="4400" b="1" dirty="0"/>
          </a:p>
        </p:txBody>
      </p:sp>
      <p:sp>
        <p:nvSpPr>
          <p:cNvPr id="5" name="Down Arrow 4"/>
          <p:cNvSpPr/>
          <p:nvPr/>
        </p:nvSpPr>
        <p:spPr>
          <a:xfrm>
            <a:off x="4343400" y="3200400"/>
            <a:ext cx="60960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  <p:bldP spid="4" grpId="0" build="allAtOnce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629400" cy="8683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/>
              <a:t>মসুর ডাল </a:t>
            </a:r>
            <a:r>
              <a:rPr lang="bn-BD" dirty="0" smtClean="0"/>
              <a:t>চাষ পদ্ধতি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bn-BD" sz="2800" dirty="0" smtClean="0"/>
              <a:t>জমি নির্বাচন ঃ দোআঁশ মাটিই মসুর চাষের জন্য সব থেকে উপযোগী তবে বেলে দোআঁশ ,এটেল দোআঁশ ও পলি দোআঁশ মাটিতেও মসুর চাষ করা যায় । জমিতে উন্নত পানি নিষ্কাশনের ব্যবস্থা থাকতে হবে । </a:t>
            </a:r>
          </a:p>
          <a:p>
            <a:pPr algn="just"/>
            <a:r>
              <a:rPr lang="bn-BD" sz="2800" dirty="0" smtClean="0"/>
              <a:t>জমি তৈরি ঃ মসুর চাষের জন্য ৩-৪ টি চাষ ও মই দিয়ে মাটি গুড়া করে তৈরি করা হয় । এই ফসল জলাবদ্ধতা সহ্য করতে পারে না তাই নালা কেটে নিষ্কাশনের ব্যবস্থা করতে হবে । </a:t>
            </a:r>
          </a:p>
          <a:p>
            <a:pPr algn="just"/>
            <a:r>
              <a:rPr lang="bn-BD" sz="2800" dirty="0" smtClean="0"/>
              <a:t>জলবায়ু ঃ </a:t>
            </a:r>
          </a:p>
          <a:p>
            <a:pPr algn="just">
              <a:buNone/>
            </a:pPr>
            <a:r>
              <a:rPr lang="bn-BD" sz="2800" dirty="0" smtClean="0"/>
              <a:t>ক) তাপমাত্রা ঃ ২০-২৫ ডিগ্রি সেলসিয়াস অর্থাৎ ঠান্ডা আবাহাওয়া মসুর চাষের উপযোগী </a:t>
            </a:r>
          </a:p>
          <a:p>
            <a:pPr algn="just">
              <a:buNone/>
            </a:pPr>
            <a:r>
              <a:rPr lang="bn-BD" sz="2800" dirty="0" smtClean="0"/>
              <a:t>খ) বৃষ্টিপাত ঃ মাঝারী বৃষ্টিপাত মসুর চাষের উপযোগী </a:t>
            </a:r>
          </a:p>
          <a:p>
            <a:pPr algn="just">
              <a:buNone/>
            </a:pPr>
            <a:r>
              <a:rPr lang="bn-BD" sz="2800" dirty="0" smtClean="0"/>
              <a:t>গ) আর্দ্রতা ঃ প্রচন্ড শুষ্ক আবহাওয়া মসুর চাষের অনুপোযোগী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948</Words>
  <Application>Microsoft Office PowerPoint</Application>
  <PresentationFormat>On-screen Show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স্বাগতম সকলকে </vt:lpstr>
      <vt:lpstr>শিক্ষক পরিচিতি </vt:lpstr>
      <vt:lpstr>পাঠ পরিচিতি </vt:lpstr>
      <vt:lpstr>শিখনফল </vt:lpstr>
      <vt:lpstr>ডাল জাতীয় ফসল </vt:lpstr>
      <vt:lpstr>ডাল জাতীয় ফসলের বৈশিষ্ট্য </vt:lpstr>
      <vt:lpstr>Slide 7</vt:lpstr>
      <vt:lpstr>Slide 8</vt:lpstr>
      <vt:lpstr>মসুর ডাল চাষ পদ্ধতি  </vt:lpstr>
      <vt:lpstr>মসুর ডাল চাষ পদ্ধতি(চলমান)  </vt:lpstr>
      <vt:lpstr>Slide 11</vt:lpstr>
      <vt:lpstr>মসুর ডাল চাষ পদ্ধতি(চলমান)</vt:lpstr>
      <vt:lpstr>মসুর ডাল উৎপাদন </vt:lpstr>
      <vt:lpstr>মসুর ডাল চাষ পদ্ধতি(চলমান)</vt:lpstr>
      <vt:lpstr>Slide 15</vt:lpstr>
      <vt:lpstr>মসুর ডাল চাষ পদ্ধতি (চলমান)  </vt:lpstr>
      <vt:lpstr>Slide 17</vt:lpstr>
      <vt:lpstr>Slide 18</vt:lpstr>
      <vt:lpstr>মসুর ডাল চাষ পদ্ধতি (চলমান)  </vt:lpstr>
      <vt:lpstr>ডালের অর্থনৈতিক গুরুত্ব </vt:lpstr>
      <vt:lpstr>Slide 21</vt:lpstr>
      <vt:lpstr>ধন্যবাদ সকলকে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AMCS_KP</dc:creator>
  <cp:lastModifiedBy>AMCS_KP</cp:lastModifiedBy>
  <cp:revision>52</cp:revision>
  <dcterms:created xsi:type="dcterms:W3CDTF">2017-09-12T00:39:08Z</dcterms:created>
  <dcterms:modified xsi:type="dcterms:W3CDTF">2017-09-14T04:00:56Z</dcterms:modified>
</cp:coreProperties>
</file>